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1" r:id="rId9"/>
    <p:sldId id="270" r:id="rId10"/>
    <p:sldId id="264" r:id="rId11"/>
    <p:sldId id="263" r:id="rId12"/>
    <p:sldId id="265" r:id="rId13"/>
    <p:sldId id="272" r:id="rId14"/>
    <p:sldId id="268" r:id="rId15"/>
    <p:sldId id="269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67"/>
    <p:restoredTop sz="94624"/>
  </p:normalViewPr>
  <p:slideViewPr>
    <p:cSldViewPr snapToGrid="0" snapToObjects="1">
      <p:cViewPr varScale="1">
        <p:scale>
          <a:sx n="59" d="100"/>
          <a:sy n="59" d="100"/>
        </p:scale>
        <p:origin x="108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>
</file>

<file path=ppt/media/image11.tif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선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/>
          </a:p>
        </p:txBody>
      </p:sp>
      <p:sp>
        <p:nvSpPr>
          <p:cNvPr id="13" name="제목 텍스트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제목 텍스트</a:t>
            </a:r>
          </a:p>
        </p:txBody>
      </p:sp>
      <p:sp>
        <p:nvSpPr>
          <p:cNvPr id="1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텍스트"/>
          <p:cNvSpPr txBox="1">
            <a:spLocks noGrp="1"/>
          </p:cNvSpPr>
          <p:nvPr>
            <p:ph type="body" sz="quarter" idx="13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텍스트</a:t>
            </a:r>
          </a:p>
        </p:txBody>
      </p:sp>
      <p:sp>
        <p:nvSpPr>
          <p:cNvPr id="103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0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이미지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이미지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이미지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설명 풍선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2" name="여기에 인용을 입력하십시오."/>
          <p:cNvSpPr txBox="1">
            <a:spLocks noGrp="1"/>
          </p:cNvSpPr>
          <p:nvPr>
            <p:ph type="body" sz="half" idx="13"/>
          </p:nvPr>
        </p:nvSpPr>
        <p:spPr>
          <a:xfrm>
            <a:off x="889000" y="2908300"/>
            <a:ext cx="11226800" cy="292353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여기에 인용을 입력하십시오.</a:t>
            </a:r>
          </a:p>
        </p:txBody>
      </p:sp>
      <p:sp>
        <p:nvSpPr>
          <p:cNvPr id="123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텍스트"/>
          <p:cNvSpPr txBox="1">
            <a:spLocks noGrp="1"/>
          </p:cNvSpPr>
          <p:nvPr>
            <p:ph type="body" sz="quarter" idx="15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텍스트</a:t>
            </a:r>
          </a:p>
        </p:txBody>
      </p:sp>
      <p:sp>
        <p:nvSpPr>
          <p:cNvPr id="1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여기에 인용을 입력하십시오.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92353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여기에 인용을 입력하십시오.</a:t>
            </a:r>
          </a:p>
        </p:txBody>
      </p:sp>
      <p:sp>
        <p:nvSpPr>
          <p:cNvPr id="133" name="이미지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이미지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이미지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선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/>
          </a:p>
        </p:txBody>
      </p:sp>
      <p:sp>
        <p:nvSpPr>
          <p:cNvPr id="24" name="제목 텍스트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제목 텍스트</a:t>
            </a:r>
          </a:p>
        </p:txBody>
      </p:sp>
      <p:sp>
        <p:nvSpPr>
          <p:cNvPr id="25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6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부제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선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/>
          </a:p>
        </p:txBody>
      </p:sp>
      <p:sp>
        <p:nvSpPr>
          <p:cNvPr id="34" name="제목 텍스트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제목 텍스트</a:t>
            </a:r>
          </a:p>
        </p:txBody>
      </p:sp>
      <p:sp>
        <p:nvSpPr>
          <p:cNvPr id="35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6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제목 텍스트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제목 텍스트</a:t>
            </a:r>
          </a:p>
        </p:txBody>
      </p:sp>
      <p:sp>
        <p:nvSpPr>
          <p:cNvPr id="4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선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/>
          </a:p>
        </p:txBody>
      </p:sp>
      <p:sp>
        <p:nvSpPr>
          <p:cNvPr id="52" name="이미지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제목 텍스트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제목 텍스트</a:t>
            </a:r>
          </a:p>
        </p:txBody>
      </p:sp>
      <p:sp>
        <p:nvSpPr>
          <p:cNvPr id="5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텍스트"/>
          <p:cNvSpPr txBox="1">
            <a:spLocks noGrp="1"/>
          </p:cNvSpPr>
          <p:nvPr>
            <p:ph type="body" sz="quarter" idx="13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텍스트</a:t>
            </a:r>
          </a:p>
        </p:txBody>
      </p:sp>
      <p:sp>
        <p:nvSpPr>
          <p:cNvPr id="63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6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텍스트"/>
          <p:cNvSpPr txBox="1">
            <a:spLocks noGrp="1"/>
          </p:cNvSpPr>
          <p:nvPr>
            <p:ph type="body" sz="quarter" idx="13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텍스트</a:t>
            </a:r>
          </a:p>
        </p:txBody>
      </p:sp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텍스트"/>
          <p:cNvSpPr txBox="1">
            <a:spLocks noGrp="1"/>
          </p:cNvSpPr>
          <p:nvPr>
            <p:ph type="body" sz="quarter" idx="13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텍스트</a:t>
            </a:r>
          </a:p>
        </p:txBody>
      </p:sp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83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텍스트"/>
          <p:cNvSpPr txBox="1">
            <a:spLocks noGrp="1"/>
          </p:cNvSpPr>
          <p:nvPr>
            <p:ph type="body" sz="quarter" idx="13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텍스트</a:t>
            </a:r>
          </a:p>
        </p:txBody>
      </p:sp>
      <p:sp>
        <p:nvSpPr>
          <p:cNvPr id="92" name="이미지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제목 텍스트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94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선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/>
          </a:p>
        </p:txBody>
      </p:sp>
      <p:sp>
        <p:nvSpPr>
          <p:cNvPr id="3" name="제목 텍스트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제목 텍스트</a:t>
            </a:r>
          </a:p>
        </p:txBody>
      </p:sp>
      <p:sp>
        <p:nvSpPr>
          <p:cNvPr id="4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팀명: Genie…"/>
          <p:cNvSpPr txBox="1">
            <a:spLocks noGrp="1"/>
          </p:cNvSpPr>
          <p:nvPr>
            <p:ph type="subTitle" sz="half" idx="1"/>
          </p:nvPr>
        </p:nvSpPr>
        <p:spPr>
          <a:xfrm>
            <a:off x="406400" y="6432550"/>
            <a:ext cx="12192000" cy="2705100"/>
          </a:xfrm>
          <a:prstGeom prst="rect">
            <a:avLst/>
          </a:prstGeom>
        </p:spPr>
        <p:txBody>
          <a:bodyPr/>
          <a:lstStyle/>
          <a:p>
            <a:pPr defTabSz="262889">
              <a:spcBef>
                <a:spcPts val="1000"/>
              </a:spcBef>
              <a:defRPr sz="2430"/>
            </a:pPr>
            <a:r>
              <a:rPr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팀명</a:t>
            </a:r>
            <a:r>
              <a:rPr dirty="0">
                <a:latin typeface="Nanum Gothic" panose="020D0604000000000000" pitchFamily="34" charset="-127"/>
                <a:ea typeface="Nanum Gothic" panose="020D0604000000000000" pitchFamily="34" charset="-127"/>
              </a:rPr>
              <a:t>: Genie</a:t>
            </a:r>
            <a:endParaRPr sz="989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defTabSz="262889">
              <a:spcBef>
                <a:spcPts val="1000"/>
              </a:spcBef>
              <a:defRPr sz="2430"/>
            </a:pPr>
            <a:r>
              <a:rPr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지도교수</a:t>
            </a:r>
            <a:r>
              <a:rPr dirty="0">
                <a:latin typeface="Nanum Gothic" panose="020D0604000000000000" pitchFamily="34" charset="-127"/>
                <a:ea typeface="Nanum Gothic" panose="020D0604000000000000" pitchFamily="34" charset="-127"/>
              </a:rPr>
              <a:t>: </a:t>
            </a:r>
            <a:r>
              <a:rPr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이재문</a:t>
            </a:r>
            <a:r>
              <a:rPr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교수님</a:t>
            </a:r>
            <a:endParaRPr sz="989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defTabSz="262889">
              <a:spcBef>
                <a:spcPts val="1000"/>
              </a:spcBef>
              <a:defRPr sz="2430"/>
            </a:pPr>
            <a:r>
              <a:rPr dirty="0">
                <a:latin typeface="Nanum Gothic" panose="020D0604000000000000" pitchFamily="34" charset="-127"/>
                <a:ea typeface="Nanum Gothic" panose="020D0604000000000000" pitchFamily="34" charset="-127"/>
              </a:rPr>
              <a:t>1592033 </a:t>
            </a:r>
            <a:r>
              <a:rPr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지수민</a:t>
            </a:r>
            <a:endParaRPr sz="989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defTabSz="262889">
              <a:spcBef>
                <a:spcPts val="1000"/>
              </a:spcBef>
              <a:defRPr sz="2430"/>
            </a:pPr>
            <a:r>
              <a:rPr dirty="0">
                <a:latin typeface="Nanum Gothic" panose="020D0604000000000000" pitchFamily="34" charset="-127"/>
                <a:ea typeface="Nanum Gothic" panose="020D0604000000000000" pitchFamily="34" charset="-127"/>
              </a:rPr>
              <a:t>1592035 </a:t>
            </a:r>
            <a:r>
              <a:rPr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최희정</a:t>
            </a:r>
            <a:endParaRPr sz="989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defTabSz="262889">
              <a:spcBef>
                <a:spcPts val="1000"/>
              </a:spcBef>
              <a:defRPr sz="2430"/>
            </a:pPr>
            <a:r>
              <a:rPr dirty="0">
                <a:latin typeface="Nanum Gothic" panose="020D0604000000000000" pitchFamily="34" charset="-127"/>
                <a:ea typeface="Nanum Gothic" panose="020D0604000000000000" pitchFamily="34" charset="-127"/>
              </a:rPr>
              <a:t>1592005 </a:t>
            </a:r>
            <a:r>
              <a:rPr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김윤아</a:t>
            </a:r>
            <a:endParaRPr sz="989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defTabSz="262889">
              <a:spcBef>
                <a:spcPts val="1000"/>
              </a:spcBef>
              <a:defRPr sz="2430"/>
            </a:pPr>
            <a:r>
              <a:rPr dirty="0">
                <a:latin typeface="Nanum Gothic" panose="020D0604000000000000" pitchFamily="34" charset="-127"/>
                <a:ea typeface="Nanum Gothic" panose="020D0604000000000000" pitchFamily="34" charset="-127"/>
              </a:rPr>
              <a:t>1592039 </a:t>
            </a:r>
            <a:r>
              <a:rPr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황정하</a:t>
            </a:r>
            <a:endParaRPr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" name="텍스트상자 1">
            <a:extLst>
              <a:ext uri="{FF2B5EF4-FFF2-40B4-BE49-F238E27FC236}">
                <a16:creationId xmlns:a16="http://schemas.microsoft.com/office/drawing/2014/main" id="{C0BF8ACE-A8ED-8948-BA15-A62CEB5423AE}"/>
              </a:ext>
            </a:extLst>
          </p:cNvPr>
          <p:cNvSpPr txBox="1"/>
          <p:nvPr/>
        </p:nvSpPr>
        <p:spPr>
          <a:xfrm>
            <a:off x="406400" y="4064513"/>
            <a:ext cx="12192001" cy="1949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0" b="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BM DoHyeon OTF" panose="020B0600000101010101" pitchFamily="34" charset="-127"/>
                <a:ea typeface="BM DoHyeon OTF" panose="020B0600000101010101" pitchFamily="34" charset="-127"/>
                <a:sym typeface="Avenir Next Medium"/>
              </a:rPr>
              <a:t>Z</a:t>
            </a:r>
            <a:r>
              <a:rPr lang="en-US" altLang="ko-KR" sz="10000" dirty="0">
                <a:solidFill>
                  <a:schemeClr val="accent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ombie RO </a:t>
            </a:r>
            <a:r>
              <a:rPr lang="en-US" altLang="ko-KR" sz="10000" dirty="0" err="1">
                <a:solidFill>
                  <a:schemeClr val="accent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MoERa</a:t>
            </a:r>
            <a:endParaRPr kumimoji="0" lang="ko-KR" altLang="en-US" sz="10000" b="0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latin typeface="BM DoHyeon OTF" panose="020B0600000101010101" pitchFamily="34" charset="-127"/>
              <a:ea typeface="BM DoHyeon OTF" panose="020B0600000101010101" pitchFamily="34" charset="-127"/>
              <a:sym typeface="Avenir Next Medium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210" name="2.2. 관련 기술 &amp; 개발 도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03097">
              <a:spcBef>
                <a:spcPts val="1900"/>
              </a:spcBef>
              <a:defRPr sz="4140"/>
            </a:pP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2.2.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관련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기술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&amp;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개발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도구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11" name="unity…"/>
          <p:cNvSpPr txBox="1"/>
          <p:nvPr/>
        </p:nvSpPr>
        <p:spPr>
          <a:xfrm>
            <a:off x="812178" y="5103849"/>
            <a:ext cx="5470089" cy="3565079"/>
          </a:xfrm>
          <a:prstGeom prst="rect">
            <a:avLst/>
          </a:prstGeom>
          <a:gradFill>
            <a:gsLst>
              <a:gs pos="0">
                <a:schemeClr val="accent1">
                  <a:satOff val="-4060"/>
                </a:schemeClr>
              </a:gs>
              <a:gs pos="100000">
                <a:schemeClr val="accent1">
                  <a:hueOff val="178262"/>
                  <a:satOff val="-8651"/>
                  <a:lumOff val="-7254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ctr">
              <a:defRPr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>
              <a:defRPr sz="2500"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lang="en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U</a:t>
            </a:r>
            <a:r>
              <a:rPr b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nity</a:t>
            </a:r>
            <a:endParaRPr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>
              <a:defRPr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PC는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물론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iOS, Android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같은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모바일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플랫폼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  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그리고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VR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기기를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비롯하여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현세대에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해당하는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대부분의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플랫폼으로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개발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가능한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게임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엔진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algn="ctr">
              <a:defRPr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>
              <a:defRPr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12" name="SketchUp…"/>
          <p:cNvSpPr txBox="1"/>
          <p:nvPr/>
        </p:nvSpPr>
        <p:spPr>
          <a:xfrm>
            <a:off x="6587922" y="5103849"/>
            <a:ext cx="5516011" cy="3565079"/>
          </a:xfrm>
          <a:prstGeom prst="rect">
            <a:avLst/>
          </a:prstGeom>
          <a:gradFill>
            <a:gsLst>
              <a:gs pos="0">
                <a:schemeClr val="accent5">
                  <a:hueOff val="-239254"/>
                  <a:lumOff val="-1399"/>
                </a:schemeClr>
              </a:gs>
              <a:gs pos="100000">
                <a:schemeClr val="accent5">
                  <a:hueOff val="-334685"/>
                  <a:satOff val="-1278"/>
                  <a:lumOff val="-14989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ctr">
              <a:defRPr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>
              <a:defRPr sz="2500"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b="1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SketchUp</a:t>
            </a:r>
            <a:endParaRPr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>
              <a:defRPr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트림블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네비게이션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(Trimble Navigation)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사의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         3D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모델링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프로그램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간편한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인터페이스로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쉽게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모델링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할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수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있는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것이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특징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algn="ctr">
              <a:defRPr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>
              <a:defRPr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213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1396957" y="2920402"/>
            <a:ext cx="4175672" cy="1519550"/>
          </a:xfrm>
          <a:prstGeom prst="rect">
            <a:avLst/>
          </a:prstGeom>
          <a:ln w="12700">
            <a:miter lim="400000"/>
          </a:ln>
          <a:effectLst>
            <a:outerShdw blurRad="50800" dist="63500" dir="2700000" rotWithShape="0">
              <a:srgbClr val="000000">
                <a:alpha val="50000"/>
              </a:srgbClr>
            </a:outerShdw>
          </a:effectLst>
        </p:spPr>
      </p:pic>
      <p:pic>
        <p:nvPicPr>
          <p:cNvPr id="214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7142" y="3055818"/>
            <a:ext cx="5686791" cy="1238848"/>
          </a:xfrm>
          <a:prstGeom prst="rect">
            <a:avLst/>
          </a:prstGeom>
          <a:ln w="12700">
            <a:miter lim="400000"/>
          </a:ln>
          <a:effectLst>
            <a:outerShdw blurRad="50800" dist="63500" dir="2700000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203" name="2.2. 관련 기술 &amp; 개발 도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03097">
              <a:spcBef>
                <a:spcPts val="1900"/>
              </a:spcBef>
              <a:defRPr sz="4140"/>
            </a:pP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2.2.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관련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기술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&amp;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개발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도구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204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1134" y="2882900"/>
            <a:ext cx="4406901" cy="1778001"/>
          </a:xfrm>
          <a:prstGeom prst="rect">
            <a:avLst/>
          </a:prstGeom>
          <a:ln w="12700">
            <a:miter lim="400000"/>
          </a:ln>
          <a:effectLst>
            <a:outerShdw blurRad="50800" dist="63500" dir="2700000" rotWithShape="0">
              <a:srgbClr val="000000">
                <a:alpha val="50000"/>
              </a:srgbClr>
            </a:outerShdw>
          </a:effectLst>
        </p:spPr>
      </p:pic>
      <p:sp>
        <p:nvSpPr>
          <p:cNvPr id="206" name="Android Studio…"/>
          <p:cNvSpPr txBox="1"/>
          <p:nvPr/>
        </p:nvSpPr>
        <p:spPr>
          <a:xfrm>
            <a:off x="3977125" y="5162036"/>
            <a:ext cx="5571066" cy="3642023"/>
          </a:xfrm>
          <a:prstGeom prst="rect">
            <a:avLst/>
          </a:prstGeom>
          <a:gradFill>
            <a:gsLst>
              <a:gs pos="0">
                <a:schemeClr val="accent3">
                  <a:hueOff val="355618"/>
                  <a:lumOff val="2549"/>
                </a:schemeClr>
              </a:gs>
              <a:gs pos="100000">
                <a:schemeClr val="accent3">
                  <a:hueOff val="1760769"/>
                  <a:satOff val="-11961"/>
                  <a:lumOff val="-13921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ctr">
              <a:defRPr sz="2500"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>
              <a:defRPr sz="2500"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Android Studio</a:t>
            </a:r>
          </a:p>
          <a:p>
            <a:pPr algn="ctr">
              <a:defRPr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안드로이드를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위한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통합개발환경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(IDE). 2013년 5월 16일,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구글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I/O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컨퍼런스에서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구글의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제품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관리자인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Elie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Powers에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의해서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발표되었다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algn="ctr">
              <a:defRPr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아파치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라이센스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2.0으로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배포된다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>
              <a:defRPr>
                <a:solidFill>
                  <a:srgbClr val="F8FC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217" name="3.1. 조직도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4140"/>
            </a:lvl1pPr>
          </a:lstStyle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3.1.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조직도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218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rcRect l="7175" r="5727"/>
          <a:stretch>
            <a:fillRect/>
          </a:stretch>
        </p:blipFill>
        <p:spPr>
          <a:xfrm>
            <a:off x="1090906" y="3622245"/>
            <a:ext cx="10934320" cy="4642203"/>
          </a:xfrm>
          <a:prstGeom prst="rect">
            <a:avLst/>
          </a:prstGeom>
          <a:ln w="12700">
            <a:miter lim="400000"/>
          </a:ln>
          <a:effectLst>
            <a:outerShdw blurRad="50800" dist="63500" dir="2700000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221" name="3.2. 수행 일정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4140"/>
            </a:lvl1pPr>
          </a:lstStyle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3.2.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수행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일정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222" name="표"/>
          <p:cNvGraphicFramePr/>
          <p:nvPr>
            <p:extLst/>
          </p:nvPr>
        </p:nvGraphicFramePr>
        <p:xfrm>
          <a:off x="785817" y="2474680"/>
          <a:ext cx="11433153" cy="6658432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576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6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636901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407119">
                <a:tc rowSpan="2"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 dirty="0" err="1">
                          <a:latin typeface="DIN Alternate"/>
                          <a:ea typeface="DIN Alternate"/>
                          <a:cs typeface="DIN Alternate"/>
                        </a:rPr>
                        <a:t>작업</a:t>
                      </a:r>
                      <a:endParaRPr sz="1300" dirty="0">
                        <a:latin typeface="DIN Alternate"/>
                        <a:ea typeface="DIN Alternate"/>
                        <a:cs typeface="DIN Alternate"/>
                      </a:endParaRP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3월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4월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5월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7119">
                <a:tc gridSpan="2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6350"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608">
                <a:tc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주제선정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6350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4174">
                <a:tc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기술조사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8724">
                <a:tc row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제안서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초안 작성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724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수정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8724">
                <a:tc row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관련 기술
학습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C#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56C1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5F94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9BB2B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9B7E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8724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JAVA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9BB2B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9B7E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56C1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8724">
                <a:tc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Android 기능 설계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56C1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56C1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9B7E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9B7E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8724">
                <a:tc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Unity 기능 설계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9BB2B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9BB2B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8724">
                <a:tc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 dirty="0">
                          <a:latin typeface="DIN Alternate"/>
                          <a:ea typeface="DIN Alternate"/>
                          <a:cs typeface="DIN Alternate"/>
                        </a:rPr>
                        <a:t>기능 구현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88724">
                <a:tc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테스트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88724">
                <a:tc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오류 수정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88724">
                <a:tc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팜플렛 만들기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88724">
                <a:tc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발표 준비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88724">
                <a:tc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latin typeface="DIN Alternate"/>
                          <a:ea typeface="DIN Alternate"/>
                          <a:cs typeface="DIN Alternate"/>
                        </a:rPr>
                        <a:t>주간 보고서 작성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88724">
                <a:tc gridSpan="2"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300" dirty="0">
                          <a:latin typeface="DIN Alternate"/>
                          <a:ea typeface="DIN Alternate"/>
                          <a:cs typeface="DIN Alternate"/>
                        </a:rPr>
                        <a:t>메뉴얼 작성 및 수정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6350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3E4E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6350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300">
                          <a:solidFill>
                            <a:srgbClr val="000000"/>
                          </a:solidFill>
                          <a:latin typeface="DIN Alternate"/>
                          <a:ea typeface="DIN Alternate"/>
                          <a:cs typeface="DIN Alternate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graphicFrame>
        <p:nvGraphicFramePr>
          <p:cNvPr id="223" name="표"/>
          <p:cNvGraphicFramePr/>
          <p:nvPr>
            <p:extLst/>
          </p:nvPr>
        </p:nvGraphicFramePr>
        <p:xfrm>
          <a:off x="6501825" y="1718649"/>
          <a:ext cx="5682625" cy="36000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136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6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6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6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6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50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DIN Alternate"/>
                        </a:rPr>
                        <a:t>희정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56C1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5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DIN Alternate"/>
                        </a:rPr>
                        <a:t>윤아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E5F94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5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DIN Alternate"/>
                        </a:rPr>
                        <a:t>수민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9B7E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50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DIN Alternate"/>
                        </a:rPr>
                        <a:t>정하</a:t>
                      </a: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F9BB2B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5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DIN Alternate"/>
                        </a:rPr>
                        <a:t>공통</a:t>
                      </a:r>
                      <a:endParaRPr sz="1500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DIN Alternate"/>
                      </a:endParaRPr>
                    </a:p>
                  </a:txBody>
                  <a:tcPr marL="50800" marR="50800" marT="50800" marB="50800" anchor="ctr" horzOverflow="overflow">
                    <a:lnL w="3175">
                      <a:solidFill>
                        <a:srgbClr val="000000"/>
                      </a:solidFill>
                      <a:miter lim="400000"/>
                    </a:lnL>
                    <a:lnR w="3175">
                      <a:solidFill>
                        <a:srgbClr val="000000"/>
                      </a:solidFill>
                      <a:miter lim="400000"/>
                    </a:lnR>
                    <a:lnT w="3175">
                      <a:solidFill>
                        <a:srgbClr val="000000"/>
                      </a:solidFill>
                      <a:miter lim="400000"/>
                    </a:lnT>
                    <a:lnB w="3175">
                      <a:solidFill>
                        <a:srgbClr val="000000"/>
                      </a:solidFill>
                      <a:miter lim="400000"/>
                    </a:lnB>
                    <a:solidFill>
                      <a:srgbClr val="1FB6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045722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221" name="3.2. 수행 일정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4140"/>
            </a:lvl1pPr>
          </a:lstStyle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3.2.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수행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일정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자유형 3"/>
          <p:cNvSpPr/>
          <p:nvPr/>
        </p:nvSpPr>
        <p:spPr>
          <a:xfrm>
            <a:off x="0" y="2882899"/>
            <a:ext cx="13004801" cy="3981727"/>
          </a:xfrm>
          <a:custGeom>
            <a:avLst/>
            <a:gdLst>
              <a:gd name="connsiteX0" fmla="*/ 0 w 13013635"/>
              <a:gd name="connsiteY0" fmla="*/ 5234609 h 5234609"/>
              <a:gd name="connsiteX1" fmla="*/ 13013635 w 13013635"/>
              <a:gd name="connsiteY1" fmla="*/ 0 h 5234609"/>
              <a:gd name="connsiteX2" fmla="*/ 13013635 w 13013635"/>
              <a:gd name="connsiteY2" fmla="*/ 0 h 5234609"/>
              <a:gd name="connsiteX0" fmla="*/ 0 w 13013635"/>
              <a:gd name="connsiteY0" fmla="*/ 5234609 h 5234609"/>
              <a:gd name="connsiteX1" fmla="*/ 4906634 w 13013635"/>
              <a:gd name="connsiteY1" fmla="*/ 3921439 h 5234609"/>
              <a:gd name="connsiteX2" fmla="*/ 13013635 w 13013635"/>
              <a:gd name="connsiteY2" fmla="*/ 0 h 5234609"/>
              <a:gd name="connsiteX3" fmla="*/ 13013635 w 13013635"/>
              <a:gd name="connsiteY3" fmla="*/ 0 h 5234609"/>
              <a:gd name="connsiteX0" fmla="*/ 0 w 13013635"/>
              <a:gd name="connsiteY0" fmla="*/ 5234609 h 5234609"/>
              <a:gd name="connsiteX1" fmla="*/ 4906634 w 13013635"/>
              <a:gd name="connsiteY1" fmla="*/ 3921439 h 5234609"/>
              <a:gd name="connsiteX2" fmla="*/ 9508263 w 13013635"/>
              <a:gd name="connsiteY2" fmla="*/ 509538 h 5234609"/>
              <a:gd name="connsiteX3" fmla="*/ 13013635 w 13013635"/>
              <a:gd name="connsiteY3" fmla="*/ 0 h 5234609"/>
              <a:gd name="connsiteX4" fmla="*/ 13013635 w 13013635"/>
              <a:gd name="connsiteY4" fmla="*/ 0 h 5234609"/>
              <a:gd name="connsiteX0" fmla="*/ 0 w 13013635"/>
              <a:gd name="connsiteY0" fmla="*/ 5234609 h 5234609"/>
              <a:gd name="connsiteX1" fmla="*/ 4906634 w 13013635"/>
              <a:gd name="connsiteY1" fmla="*/ 3921439 h 5234609"/>
              <a:gd name="connsiteX2" fmla="*/ 9508263 w 13013635"/>
              <a:gd name="connsiteY2" fmla="*/ 509538 h 5234609"/>
              <a:gd name="connsiteX3" fmla="*/ 13013635 w 13013635"/>
              <a:gd name="connsiteY3" fmla="*/ 0 h 5234609"/>
              <a:gd name="connsiteX4" fmla="*/ 13013635 w 13013635"/>
              <a:gd name="connsiteY4" fmla="*/ 0 h 5234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13635" h="5234609">
                <a:moveTo>
                  <a:pt x="0" y="5234609"/>
                </a:moveTo>
                <a:cubicBezTo>
                  <a:pt x="1286334" y="4703088"/>
                  <a:pt x="3620300" y="4452960"/>
                  <a:pt x="4906634" y="3921439"/>
                </a:cubicBezTo>
                <a:cubicBezTo>
                  <a:pt x="6475873" y="3159331"/>
                  <a:pt x="6705735" y="708859"/>
                  <a:pt x="9508263" y="509538"/>
                </a:cubicBezTo>
                <a:lnTo>
                  <a:pt x="13013635" y="0"/>
                </a:lnTo>
                <a:lnTo>
                  <a:pt x="13013635" y="0"/>
                </a:lnTo>
              </a:path>
            </a:pathLst>
          </a:cu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5" name="타원 4"/>
          <p:cNvSpPr/>
          <p:nvPr/>
        </p:nvSpPr>
        <p:spPr>
          <a:xfrm>
            <a:off x="503582" y="6440557"/>
            <a:ext cx="543339" cy="543339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9" name="직선 연결선 8"/>
          <p:cNvCxnSpPr>
            <a:stCxn id="5" idx="0"/>
          </p:cNvCxnSpPr>
          <p:nvPr/>
        </p:nvCxnSpPr>
        <p:spPr>
          <a:xfrm flipV="1">
            <a:off x="775252" y="4545496"/>
            <a:ext cx="19878" cy="1895061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87895" y="4277382"/>
            <a:ext cx="2756452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800" b="1" i="0" u="none" strike="noStrike" cap="none" spc="0" normalizeH="0" baseline="0" dirty="0">
                <a:ln>
                  <a:noFill/>
                </a:ln>
                <a:solidFill>
                  <a:schemeClr val="bg1">
                    <a:lumMod val="75000"/>
                    <a:lumOff val="25000"/>
                  </a:schemeClr>
                </a:solidFill>
                <a:effectLst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venir Next Medium"/>
              </a:rPr>
              <a:t>1</a:t>
            </a:r>
            <a:r>
              <a:rPr kumimoji="0" lang="ko-KR" altLang="en-US" sz="2800" b="1" i="0" u="none" strike="noStrike" cap="none" spc="0" normalizeH="0" baseline="0" dirty="0">
                <a:ln>
                  <a:noFill/>
                </a:ln>
                <a:solidFill>
                  <a:schemeClr val="bg1">
                    <a:lumMod val="75000"/>
                    <a:lumOff val="25000"/>
                  </a:schemeClr>
                </a:solidFill>
                <a:effectLst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venir Next Medium"/>
              </a:rPr>
              <a:t>주차</a:t>
            </a:r>
            <a:endParaRPr kumimoji="0" lang="en-US" altLang="ko-KR" sz="2800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팀 구성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주제 탐색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3773183" y="5802526"/>
            <a:ext cx="543339" cy="543339"/>
          </a:xfrm>
          <a:prstGeom prst="ellipse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24" name="직선 연결선 23"/>
          <p:cNvCxnSpPr>
            <a:stCxn id="23" idx="0"/>
          </p:cNvCxnSpPr>
          <p:nvPr/>
        </p:nvCxnSpPr>
        <p:spPr>
          <a:xfrm flipV="1">
            <a:off x="4044853" y="3289922"/>
            <a:ext cx="26356" cy="251260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108903" y="3660875"/>
            <a:ext cx="2594116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안드로이드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8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유니티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연동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2136912" y="6081175"/>
            <a:ext cx="543339" cy="543339"/>
          </a:xfrm>
          <a:prstGeom prst="ellipse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27" name="직선 연결선 26"/>
          <p:cNvCxnSpPr/>
          <p:nvPr/>
        </p:nvCxnSpPr>
        <p:spPr>
          <a:xfrm flipV="1">
            <a:off x="2388703" y="6624514"/>
            <a:ext cx="19878" cy="1895061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21225" y="6797107"/>
            <a:ext cx="2756452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0" lang="ko-KR" altLang="en-US" sz="2800" b="1" i="0" u="none" strike="noStrike" cap="none" spc="0" normalizeH="0" baseline="0" dirty="0">
                <a:ln>
                  <a:noFill/>
                </a:ln>
                <a:solidFill>
                  <a:schemeClr val="bg1">
                    <a:lumMod val="75000"/>
                    <a:lumOff val="25000"/>
                  </a:schemeClr>
                </a:solidFill>
                <a:effectLst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venir Next Medium"/>
              </a:rPr>
              <a:t>주차</a:t>
            </a:r>
            <a:endParaRPr kumimoji="0" lang="en-US" altLang="ko-KR" sz="2800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스테이지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제안서 작성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108903" y="3307364"/>
            <a:ext cx="11112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주차</a:t>
            </a:r>
            <a:endParaRPr lang="en-US" altLang="ko-KR" sz="2800" b="1" dirty="0">
              <a:solidFill>
                <a:schemeClr val="bg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6450722" y="4077995"/>
            <a:ext cx="543339" cy="543339"/>
          </a:xfrm>
          <a:prstGeom prst="ellipse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31" name="직선 연결선 30"/>
          <p:cNvCxnSpPr>
            <a:stCxn id="30" idx="0"/>
          </p:cNvCxnSpPr>
          <p:nvPr/>
        </p:nvCxnSpPr>
        <p:spPr>
          <a:xfrm flipV="1">
            <a:off x="6722392" y="1665681"/>
            <a:ext cx="25304" cy="2412314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842340" y="1336068"/>
            <a:ext cx="2919896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800" b="1" i="0" u="none" strike="noStrike" cap="none" spc="0" normalizeH="0" baseline="0" dirty="0">
                <a:ln>
                  <a:noFill/>
                </a:ln>
                <a:solidFill>
                  <a:schemeClr val="bg1">
                    <a:lumMod val="75000"/>
                    <a:lumOff val="25000"/>
                  </a:schemeClr>
                </a:solidFill>
                <a:effectLst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venir Next Medium"/>
              </a:rPr>
              <a:t>5</a:t>
            </a:r>
            <a:r>
              <a:rPr kumimoji="0" lang="ko-KR" altLang="en-US" sz="2800" b="1" i="0" u="none" strike="noStrike" cap="none" spc="0" normalizeH="0" baseline="0" dirty="0">
                <a:ln>
                  <a:noFill/>
                </a:ln>
                <a:solidFill>
                  <a:schemeClr val="bg1">
                    <a:lumMod val="75000"/>
                    <a:lumOff val="25000"/>
                  </a:schemeClr>
                </a:solidFill>
                <a:effectLst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venir Next Medium"/>
              </a:rPr>
              <a:t>주차</a:t>
            </a:r>
            <a:endParaRPr kumimoji="0" lang="en-US" altLang="ko-KR" sz="2800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좀비 사격 구현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인터페이스 구성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5226878" y="5390640"/>
            <a:ext cx="543339" cy="543339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 flipV="1">
            <a:off x="5482258" y="5933980"/>
            <a:ext cx="16289" cy="1552945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5611190" y="6475904"/>
            <a:ext cx="3095488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indent="-342900">
              <a:lnSpc>
                <a:spcPct val="50000"/>
              </a:lnSpc>
              <a:buFontTx/>
              <a:buChar char="-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스테이지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및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게임 인터페이스 구성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5611190" y="6054236"/>
            <a:ext cx="11112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주차</a:t>
            </a:r>
            <a:endParaRPr lang="en-US" altLang="ko-KR" sz="2800" b="1" dirty="0">
              <a:solidFill>
                <a:schemeClr val="bg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타원 37"/>
          <p:cNvSpPr/>
          <p:nvPr/>
        </p:nvSpPr>
        <p:spPr>
          <a:xfrm>
            <a:off x="8003212" y="3289922"/>
            <a:ext cx="543339" cy="543339"/>
          </a:xfrm>
          <a:prstGeom prst="ellipse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 flipV="1">
            <a:off x="8258435" y="3833262"/>
            <a:ext cx="16446" cy="1567846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387524" y="4375186"/>
            <a:ext cx="3095488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중간 데모 준비</a:t>
            </a: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점수 구성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8387524" y="3953518"/>
            <a:ext cx="11112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주차</a:t>
            </a:r>
            <a:endParaRPr lang="en-US" altLang="ko-KR" sz="2800" b="1" dirty="0">
              <a:solidFill>
                <a:schemeClr val="bg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10264988" y="2864377"/>
            <a:ext cx="543339" cy="543339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45" name="직선 연결선 44"/>
          <p:cNvCxnSpPr>
            <a:stCxn id="44" idx="0"/>
          </p:cNvCxnSpPr>
          <p:nvPr/>
        </p:nvCxnSpPr>
        <p:spPr>
          <a:xfrm flipV="1">
            <a:off x="10536658" y="1665681"/>
            <a:ext cx="12573" cy="1198696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0641546" y="1376170"/>
            <a:ext cx="2919896" cy="13029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kumimoji="0" lang="ko-KR" altLang="en-US" sz="2800" b="1" i="0" u="none" strike="noStrike" cap="none" spc="0" normalizeH="0" baseline="0" dirty="0">
                <a:ln>
                  <a:noFill/>
                </a:ln>
                <a:solidFill>
                  <a:schemeClr val="bg1">
                    <a:lumMod val="75000"/>
                    <a:lumOff val="25000"/>
                  </a:schemeClr>
                </a:solidFill>
                <a:effectLst/>
                <a:uFillTx/>
                <a:latin typeface="맑은 고딕" panose="020B0503020000020004" pitchFamily="50" charset="-127"/>
                <a:ea typeface="맑은 고딕" panose="020B0503020000020004" pitchFamily="50" charset="-127"/>
                <a:sym typeface="Avenir Next Medium"/>
              </a:rPr>
              <a:t>주차</a:t>
            </a:r>
            <a:endParaRPr kumimoji="0" lang="en-US" altLang="ko-KR" sz="2800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멀티 플레이 구현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374693170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221" name="3.2. 수행 일정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4140"/>
            </a:lvl1pPr>
          </a:lstStyle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3.2.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수행일정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자유형 3"/>
          <p:cNvSpPr/>
          <p:nvPr/>
        </p:nvSpPr>
        <p:spPr>
          <a:xfrm flipH="1">
            <a:off x="-1" y="4041059"/>
            <a:ext cx="13004801" cy="3981727"/>
          </a:xfrm>
          <a:custGeom>
            <a:avLst/>
            <a:gdLst>
              <a:gd name="connsiteX0" fmla="*/ 0 w 13013635"/>
              <a:gd name="connsiteY0" fmla="*/ 5234609 h 5234609"/>
              <a:gd name="connsiteX1" fmla="*/ 13013635 w 13013635"/>
              <a:gd name="connsiteY1" fmla="*/ 0 h 5234609"/>
              <a:gd name="connsiteX2" fmla="*/ 13013635 w 13013635"/>
              <a:gd name="connsiteY2" fmla="*/ 0 h 5234609"/>
              <a:gd name="connsiteX0" fmla="*/ 0 w 13013635"/>
              <a:gd name="connsiteY0" fmla="*/ 5234609 h 5234609"/>
              <a:gd name="connsiteX1" fmla="*/ 4906634 w 13013635"/>
              <a:gd name="connsiteY1" fmla="*/ 3921439 h 5234609"/>
              <a:gd name="connsiteX2" fmla="*/ 13013635 w 13013635"/>
              <a:gd name="connsiteY2" fmla="*/ 0 h 5234609"/>
              <a:gd name="connsiteX3" fmla="*/ 13013635 w 13013635"/>
              <a:gd name="connsiteY3" fmla="*/ 0 h 5234609"/>
              <a:gd name="connsiteX0" fmla="*/ 0 w 13013635"/>
              <a:gd name="connsiteY0" fmla="*/ 5234609 h 5234609"/>
              <a:gd name="connsiteX1" fmla="*/ 4906634 w 13013635"/>
              <a:gd name="connsiteY1" fmla="*/ 3921439 h 5234609"/>
              <a:gd name="connsiteX2" fmla="*/ 9508263 w 13013635"/>
              <a:gd name="connsiteY2" fmla="*/ 509538 h 5234609"/>
              <a:gd name="connsiteX3" fmla="*/ 13013635 w 13013635"/>
              <a:gd name="connsiteY3" fmla="*/ 0 h 5234609"/>
              <a:gd name="connsiteX4" fmla="*/ 13013635 w 13013635"/>
              <a:gd name="connsiteY4" fmla="*/ 0 h 5234609"/>
              <a:gd name="connsiteX0" fmla="*/ 0 w 13013635"/>
              <a:gd name="connsiteY0" fmla="*/ 5234609 h 5234609"/>
              <a:gd name="connsiteX1" fmla="*/ 4906634 w 13013635"/>
              <a:gd name="connsiteY1" fmla="*/ 3921439 h 5234609"/>
              <a:gd name="connsiteX2" fmla="*/ 9508263 w 13013635"/>
              <a:gd name="connsiteY2" fmla="*/ 509538 h 5234609"/>
              <a:gd name="connsiteX3" fmla="*/ 13013635 w 13013635"/>
              <a:gd name="connsiteY3" fmla="*/ 0 h 5234609"/>
              <a:gd name="connsiteX4" fmla="*/ 13013635 w 13013635"/>
              <a:gd name="connsiteY4" fmla="*/ 0 h 5234609"/>
              <a:gd name="connsiteX0" fmla="*/ 0 w 13013635"/>
              <a:gd name="connsiteY0" fmla="*/ 5234609 h 5234609"/>
              <a:gd name="connsiteX1" fmla="*/ 4190531 w 13013635"/>
              <a:gd name="connsiteY1" fmla="*/ 2823848 h 5234609"/>
              <a:gd name="connsiteX2" fmla="*/ 9508263 w 13013635"/>
              <a:gd name="connsiteY2" fmla="*/ 509538 h 5234609"/>
              <a:gd name="connsiteX3" fmla="*/ 13013635 w 13013635"/>
              <a:gd name="connsiteY3" fmla="*/ 0 h 5234609"/>
              <a:gd name="connsiteX4" fmla="*/ 13013635 w 13013635"/>
              <a:gd name="connsiteY4" fmla="*/ 0 h 5234609"/>
              <a:gd name="connsiteX0" fmla="*/ 0 w 13013635"/>
              <a:gd name="connsiteY0" fmla="*/ 5234609 h 5234609"/>
              <a:gd name="connsiteX1" fmla="*/ 4124225 w 13013635"/>
              <a:gd name="connsiteY1" fmla="*/ 3085179 h 5234609"/>
              <a:gd name="connsiteX2" fmla="*/ 9508263 w 13013635"/>
              <a:gd name="connsiteY2" fmla="*/ 509538 h 5234609"/>
              <a:gd name="connsiteX3" fmla="*/ 13013635 w 13013635"/>
              <a:gd name="connsiteY3" fmla="*/ 0 h 5234609"/>
              <a:gd name="connsiteX4" fmla="*/ 13013635 w 13013635"/>
              <a:gd name="connsiteY4" fmla="*/ 0 h 5234609"/>
              <a:gd name="connsiteX0" fmla="*/ 0 w 13013635"/>
              <a:gd name="connsiteY0" fmla="*/ 5234609 h 5234609"/>
              <a:gd name="connsiteX1" fmla="*/ 2616872 w 13013635"/>
              <a:gd name="connsiteY1" fmla="*/ 3946499 h 5234609"/>
              <a:gd name="connsiteX2" fmla="*/ 4124225 w 13013635"/>
              <a:gd name="connsiteY2" fmla="*/ 3085179 h 5234609"/>
              <a:gd name="connsiteX3" fmla="*/ 9508263 w 13013635"/>
              <a:gd name="connsiteY3" fmla="*/ 509538 h 5234609"/>
              <a:gd name="connsiteX4" fmla="*/ 13013635 w 13013635"/>
              <a:gd name="connsiteY4" fmla="*/ 0 h 5234609"/>
              <a:gd name="connsiteX5" fmla="*/ 13013635 w 13013635"/>
              <a:gd name="connsiteY5" fmla="*/ 0 h 5234609"/>
              <a:gd name="connsiteX0" fmla="*/ 0 w 13013635"/>
              <a:gd name="connsiteY0" fmla="*/ 5234609 h 5234609"/>
              <a:gd name="connsiteX1" fmla="*/ 2616872 w 13013635"/>
              <a:gd name="connsiteY1" fmla="*/ 3946499 h 5234609"/>
              <a:gd name="connsiteX2" fmla="*/ 4230314 w 13013635"/>
              <a:gd name="connsiteY2" fmla="*/ 3207133 h 5234609"/>
              <a:gd name="connsiteX3" fmla="*/ 9508263 w 13013635"/>
              <a:gd name="connsiteY3" fmla="*/ 509538 h 5234609"/>
              <a:gd name="connsiteX4" fmla="*/ 13013635 w 13013635"/>
              <a:gd name="connsiteY4" fmla="*/ 0 h 5234609"/>
              <a:gd name="connsiteX5" fmla="*/ 13013635 w 13013635"/>
              <a:gd name="connsiteY5" fmla="*/ 0 h 5234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013635" h="5234609">
                <a:moveTo>
                  <a:pt x="0" y="5234609"/>
                </a:moveTo>
                <a:cubicBezTo>
                  <a:pt x="460457" y="4990887"/>
                  <a:pt x="1929501" y="4304737"/>
                  <a:pt x="2616872" y="3946499"/>
                </a:cubicBezTo>
                <a:cubicBezTo>
                  <a:pt x="3304243" y="3588261"/>
                  <a:pt x="3106061" y="3750923"/>
                  <a:pt x="4230314" y="3207133"/>
                </a:cubicBezTo>
                <a:cubicBezTo>
                  <a:pt x="5799553" y="2445025"/>
                  <a:pt x="6705735" y="708859"/>
                  <a:pt x="9508263" y="509538"/>
                </a:cubicBezTo>
                <a:lnTo>
                  <a:pt x="13013635" y="0"/>
                </a:lnTo>
                <a:lnTo>
                  <a:pt x="13013635" y="0"/>
                </a:lnTo>
              </a:path>
            </a:pathLst>
          </a:cu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52169" y="3928415"/>
            <a:ext cx="543339" cy="543339"/>
          </a:xfrm>
          <a:prstGeom prst="ellipse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 flipV="1">
            <a:off x="807392" y="4471755"/>
            <a:ext cx="16446" cy="1567846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36481" y="5013679"/>
            <a:ext cx="3095488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멀티 플레이 구현</a:t>
            </a: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 플레이 연동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936481" y="4592011"/>
            <a:ext cx="11112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r>
            <a:r>
              <a: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주차</a:t>
            </a:r>
            <a:endParaRPr lang="en-US" altLang="ko-KR" sz="2800" b="1" dirty="0">
              <a:solidFill>
                <a:schemeClr val="bg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2786263" y="4200085"/>
            <a:ext cx="543339" cy="543339"/>
          </a:xfrm>
          <a:prstGeom prst="ellipse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27" name="직선 연결선 26"/>
          <p:cNvCxnSpPr/>
          <p:nvPr/>
        </p:nvCxnSpPr>
        <p:spPr>
          <a:xfrm flipV="1">
            <a:off x="3041486" y="2634837"/>
            <a:ext cx="16446" cy="1567846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170575" y="2996797"/>
            <a:ext cx="3095488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멀티 플레이 구현</a:t>
            </a: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 플레이 연동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3170575" y="2588381"/>
            <a:ext cx="11112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r>
            <a:r>
              <a: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주차</a:t>
            </a:r>
            <a:endParaRPr lang="en-US" altLang="ko-KR" sz="2800" b="1" dirty="0">
              <a:solidFill>
                <a:schemeClr val="bg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타원 37"/>
          <p:cNvSpPr/>
          <p:nvPr/>
        </p:nvSpPr>
        <p:spPr>
          <a:xfrm>
            <a:off x="4322179" y="4320342"/>
            <a:ext cx="543339" cy="543339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 flipV="1">
            <a:off x="4572994" y="4863683"/>
            <a:ext cx="20854" cy="1988072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4706491" y="5953197"/>
            <a:ext cx="3095488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상점 및 아이템 구현</a:t>
            </a: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랭킹 시스템 구축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4706491" y="5531529"/>
            <a:ext cx="13195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주차</a:t>
            </a:r>
            <a:endParaRPr lang="en-US" altLang="ko-KR" sz="2800" b="1" dirty="0">
              <a:solidFill>
                <a:schemeClr val="bg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타원 41"/>
          <p:cNvSpPr/>
          <p:nvPr/>
        </p:nvSpPr>
        <p:spPr>
          <a:xfrm>
            <a:off x="6497545" y="5111203"/>
            <a:ext cx="543339" cy="543339"/>
          </a:xfrm>
          <a:prstGeom prst="ellipse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43" name="직선 연결선 42"/>
          <p:cNvCxnSpPr/>
          <p:nvPr/>
        </p:nvCxnSpPr>
        <p:spPr>
          <a:xfrm flipV="1">
            <a:off x="6752768" y="3545955"/>
            <a:ext cx="16446" cy="1567846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881857" y="3907915"/>
            <a:ext cx="3095488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상점 및 아이템 구현</a:t>
            </a: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VR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기기와 연동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6881857" y="3499499"/>
            <a:ext cx="13195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11</a:t>
            </a:r>
            <a:r>
              <a: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주차</a:t>
            </a:r>
            <a:endParaRPr lang="en-US" altLang="ko-KR" sz="2800" b="1" dirty="0">
              <a:solidFill>
                <a:schemeClr val="bg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0" name="타원 49"/>
          <p:cNvSpPr/>
          <p:nvPr/>
        </p:nvSpPr>
        <p:spPr>
          <a:xfrm>
            <a:off x="8336600" y="6188159"/>
            <a:ext cx="543339" cy="543339"/>
          </a:xfrm>
          <a:prstGeom prst="ellipse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51" name="직선 연결선 50"/>
          <p:cNvCxnSpPr/>
          <p:nvPr/>
        </p:nvCxnSpPr>
        <p:spPr>
          <a:xfrm flipV="1">
            <a:off x="8608269" y="6731500"/>
            <a:ext cx="0" cy="1676706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8734233" y="7843949"/>
            <a:ext cx="3095488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오류 수정 및 테스트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8720912" y="7373063"/>
            <a:ext cx="13195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r>
            <a:r>
              <a: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주차</a:t>
            </a:r>
            <a:endParaRPr lang="en-US" altLang="ko-KR" sz="2800" b="1" dirty="0">
              <a:solidFill>
                <a:schemeClr val="bg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타원 53"/>
          <p:cNvSpPr/>
          <p:nvPr/>
        </p:nvSpPr>
        <p:spPr>
          <a:xfrm>
            <a:off x="10332393" y="6828004"/>
            <a:ext cx="543339" cy="543339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800" b="0" i="0" u="none" strike="noStrike" cap="all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  <p:cxnSp>
        <p:nvCxnSpPr>
          <p:cNvPr id="55" name="직선 연결선 54"/>
          <p:cNvCxnSpPr/>
          <p:nvPr/>
        </p:nvCxnSpPr>
        <p:spPr>
          <a:xfrm flipV="1">
            <a:off x="10587616" y="4650609"/>
            <a:ext cx="0" cy="2179993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10716705" y="5031240"/>
            <a:ext cx="3095488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최종 테스트</a:t>
            </a:r>
          </a:p>
          <a:p>
            <a:pPr>
              <a:lnSpc>
                <a:spcPct val="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발표 준비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  <a:lumOff val="25000"/>
                </a:schemeClr>
              </a:solidFill>
              <a:effectLst/>
              <a:uFillTx/>
              <a:latin typeface="맑은 고딕" panose="020B0503020000020004" pitchFamily="50" charset="-127"/>
              <a:ea typeface="맑은 고딕" panose="020B0503020000020004" pitchFamily="50" charset="-127"/>
              <a:sym typeface="Avenir Next Medium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0716705" y="4622824"/>
            <a:ext cx="13195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r>
            <a:r>
              <a: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주차</a:t>
            </a:r>
            <a:endParaRPr lang="en-US" altLang="ko-KR" sz="2800" b="1" dirty="0">
              <a:solidFill>
                <a:schemeClr val="bg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993502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170" name="목차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4140"/>
            </a:lvl1pPr>
          </a:lstStyle>
          <a:p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목차</a:t>
            </a: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71" name="프로젝트 개요…"/>
          <p:cNvSpPr txBox="1">
            <a:spLocks noGrp="1"/>
          </p:cNvSpPr>
          <p:nvPr>
            <p:ph type="body" idx="1"/>
          </p:nvPr>
        </p:nvSpPr>
        <p:spPr>
          <a:xfrm>
            <a:off x="1422400" y="2743200"/>
            <a:ext cx="11176000" cy="6108700"/>
          </a:xfrm>
          <a:prstGeom prst="rect">
            <a:avLst/>
          </a:prstGeom>
        </p:spPr>
        <p:txBody>
          <a:bodyPr/>
          <a:lstStyle/>
          <a:p>
            <a:pPr marL="493408" indent="-493408" defTabSz="461518">
              <a:spcBef>
                <a:spcPts val="2200"/>
              </a:spcBef>
              <a:buClrTx/>
              <a:buSzPct val="100000"/>
              <a:buFontTx/>
              <a:buAutoNum type="arabicPeriod"/>
              <a:defRPr sz="2686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개요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936831" lvl="1" indent="-575643" defTabSz="461518">
              <a:spcBef>
                <a:spcPts val="2200"/>
              </a:spcBef>
              <a:buClrTx/>
              <a:buSzPct val="100000"/>
              <a:buFontTx/>
              <a:buAutoNum type="arabicPeriod"/>
              <a:defRPr sz="2686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배경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&amp;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수행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목적</a:t>
            </a:r>
            <a:endParaRPr sz="1896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493408" indent="-493408" defTabSz="461518">
              <a:spcBef>
                <a:spcPts val="2200"/>
              </a:spcBef>
              <a:buClrTx/>
              <a:buSzPct val="100000"/>
              <a:buFontTx/>
              <a:buAutoNum type="arabicPeriod"/>
              <a:defRPr sz="2686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결과물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936831" lvl="1" indent="-575643" defTabSz="461518">
              <a:spcBef>
                <a:spcPts val="2200"/>
              </a:spcBef>
              <a:buClrTx/>
              <a:buSzPct val="100000"/>
              <a:buFontTx/>
              <a:buAutoNum type="arabicPeriod"/>
              <a:defRPr sz="2686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결과물</a:t>
            </a:r>
            <a:endParaRPr sz="1896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936831" lvl="1" indent="-575643" defTabSz="461518">
              <a:spcBef>
                <a:spcPts val="2200"/>
              </a:spcBef>
              <a:buClrTx/>
              <a:buSzPct val="100000"/>
              <a:buFontTx/>
              <a:buAutoNum type="arabicPeriod"/>
              <a:defRPr sz="2686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관련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기술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&amp;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개발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도구</a:t>
            </a:r>
            <a:endParaRPr sz="1896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493408" indent="-493408" defTabSz="461518">
              <a:spcBef>
                <a:spcPts val="2200"/>
              </a:spcBef>
              <a:buClrTx/>
              <a:buSzPct val="100000"/>
              <a:buFontTx/>
              <a:buAutoNum type="arabicPeriod"/>
              <a:defRPr sz="2686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수행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추진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체계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및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일정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936831" lvl="1" indent="-575643" defTabSz="461518">
              <a:spcBef>
                <a:spcPts val="2200"/>
              </a:spcBef>
              <a:buClrTx/>
              <a:buSzPct val="100000"/>
              <a:buFontTx/>
              <a:buAutoNum type="arabicPeriod"/>
              <a:defRPr sz="2686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조직도</a:t>
            </a:r>
            <a:endParaRPr sz="1896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936831" lvl="1" indent="-575643" defTabSz="461518">
              <a:spcBef>
                <a:spcPts val="2200"/>
              </a:spcBef>
              <a:buClrTx/>
              <a:buSzPct val="100000"/>
              <a:buFontTx/>
              <a:buAutoNum type="arabicPeriod"/>
              <a:defRPr sz="2686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>
                <a:latin typeface="Malgun Gothic" panose="020B0503020000020004" pitchFamily="34" charset="-127"/>
                <a:ea typeface="Malgun Gothic" panose="020B0503020000020004" pitchFamily="34" charset="-127"/>
              </a:rPr>
              <a:t>수행일정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174" name="1. 프로젝트 개요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4140"/>
            </a:lvl1pPr>
          </a:lstStyle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개요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175" name="내용 개체 틀 10"/>
          <p:cNvGraphicFramePr/>
          <p:nvPr>
            <p:extLst>
              <p:ext uri="{D42A27DB-BD31-4B8C-83A1-F6EECF244321}">
                <p14:modId xmlns:p14="http://schemas.microsoft.com/office/powerpoint/2010/main" val="3073727005"/>
              </p:ext>
            </p:extLst>
          </p:nvPr>
        </p:nvGraphicFramePr>
        <p:xfrm>
          <a:off x="977433" y="3476338"/>
          <a:ext cx="11049932" cy="4655118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5349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150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5853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내용</a:t>
                      </a:r>
                      <a:endParaRPr sz="20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맑은 고딕"/>
                        <a:sym typeface="맑은 고딕"/>
                      </a:endParaRP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상세</a:t>
                      </a:r>
                      <a:r>
                        <a:rPr lang="en-US" altLang="ko-KR" sz="20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 </a:t>
                      </a:r>
                      <a:r>
                        <a:rPr sz="20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내용</a:t>
                      </a:r>
                      <a:endParaRPr sz="20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맑은 고딕"/>
                        <a:sym typeface="맑은 고딕"/>
                      </a:endParaRP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5853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2000" b="1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맑은 고딕"/>
                          <a:sym typeface="맑은 고딕"/>
                        </a:defRPr>
                      </a:pP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개발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목적</a:t>
                      </a:r>
                      <a:endParaRPr sz="2000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함초롬바탕"/>
                        <a:sym typeface="함초롬바탕"/>
                      </a:endParaRP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다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같이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즐길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 수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있는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 VR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게임</a:t>
                      </a:r>
                      <a:r>
                        <a:rPr lang="en-US" altLang="ko-KR"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개발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 및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학습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능력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향상</a:t>
                      </a:r>
                      <a:endParaRPr sz="2000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맑은 고딕"/>
                        <a:sym typeface="맑은 고딕"/>
                      </a:endParaRP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5853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2000" b="1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맑은 고딕"/>
                          <a:sym typeface="맑은 고딕"/>
                        </a:defRPr>
                      </a:pPr>
                      <a:r>
                        <a:rPr sz="200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개발 기간</a:t>
                      </a: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2018.03.02 ~ 2018.05.31</a:t>
                      </a: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5853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2000" b="1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맑은 고딕"/>
                          <a:sym typeface="맑은 고딕"/>
                        </a:defRPr>
                      </a:pPr>
                      <a:r>
                        <a:rPr sz="200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개발 언어</a:t>
                      </a: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맑은 고딕"/>
                          <a:sym typeface="맑은 고딕"/>
                        </a:rPr>
                        <a:t>C#, JAVA</a:t>
                      </a: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5853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2000" b="1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맑은 고딕"/>
                          <a:sym typeface="맑은 고딕"/>
                        </a:defRPr>
                      </a:pPr>
                      <a:r>
                        <a:rPr sz="200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개발 도구</a:t>
                      </a: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Unity, Android Studio, Visual Studio</a:t>
                      </a: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5853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2000" b="1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맑은 고딕"/>
                          <a:sym typeface="맑은 고딕"/>
                        </a:defRPr>
                      </a:pPr>
                      <a:r>
                        <a:rPr sz="200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기능 소개</a:t>
                      </a: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60000"/>
                        </a:lnSpc>
                        <a:defRPr sz="20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맑은 고딕"/>
                          <a:sym typeface="맑은 고딕"/>
                        </a:defRPr>
                      </a:pP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방탈출과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좀비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게임을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합친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 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VR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모바일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멀티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플레이</a:t>
                      </a:r>
                      <a:r>
                        <a:rPr sz="2000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 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FPS</a:t>
                      </a:r>
                      <a:r>
                        <a:rPr sz="2000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  <a:cs typeface="함초롬바탕"/>
                          <a:sym typeface="함초롬바탕"/>
                        </a:rPr>
                        <a:t>게임</a:t>
                      </a:r>
                      <a:endParaRPr sz="2000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함초롬바탕"/>
                        <a:sym typeface="함초롬바탕"/>
                      </a:endParaRPr>
                    </a:p>
                  </a:txBody>
                  <a:tcPr marL="17907" marR="17907" marT="17907" marB="17907" anchor="ctr" horzOverflow="overflow">
                    <a:lnL w="3556">
                      <a:solidFill>
                        <a:srgbClr val="000000"/>
                      </a:solidFill>
                    </a:lnL>
                    <a:lnR w="3556">
                      <a:solidFill>
                        <a:srgbClr val="000000"/>
                      </a:solidFill>
                    </a:lnR>
                    <a:lnT w="3556">
                      <a:solidFill>
                        <a:srgbClr val="000000"/>
                      </a:solidFill>
                    </a:lnT>
                    <a:lnB w="3556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178" name="1.1. 프로젝트 배경 &amp; 수행 목적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03097">
              <a:spcBef>
                <a:spcPts val="1900"/>
              </a:spcBef>
              <a:defRPr sz="4140"/>
            </a:pP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1.1.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배경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&amp;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수행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목적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79" name="VR 게임 시장의 확장…"/>
          <p:cNvSpPr txBox="1">
            <a:spLocks noGrp="1"/>
          </p:cNvSpPr>
          <p:nvPr>
            <p:ph type="body" idx="1"/>
          </p:nvPr>
        </p:nvSpPr>
        <p:spPr>
          <a:xfrm>
            <a:off x="406400" y="3717234"/>
            <a:ext cx="12192000" cy="5134665"/>
          </a:xfrm>
          <a:prstGeom prst="rect">
            <a:avLst/>
          </a:prstGeom>
        </p:spPr>
        <p:txBody>
          <a:bodyPr/>
          <a:lstStyle/>
          <a:p>
            <a:pPr marL="0" indent="0" algn="ctr">
              <a:buClrTx/>
              <a:buSzTx/>
              <a:buFont typeface="Arial"/>
              <a:buNone/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VR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게임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시장의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확장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indent="0" algn="ctr">
              <a:buClrTx/>
              <a:buSzTx/>
              <a:buFont typeface="Arial"/>
              <a:buNone/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+</a:t>
            </a:r>
          </a:p>
          <a:p>
            <a:pPr marL="0" indent="0" algn="ctr">
              <a:buClrTx/>
              <a:buSzTx/>
              <a:buFont typeface="Arial"/>
              <a:buNone/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국내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스마트폰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사용자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중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90%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안드로이드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이용자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indent="0" algn="ctr">
              <a:buClrTx/>
              <a:buSzTx/>
              <a:buFont typeface="Arial"/>
              <a:buNone/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||</a:t>
            </a:r>
          </a:p>
          <a:p>
            <a:pPr marL="0" indent="0" algn="ctr">
              <a:buClrTx/>
              <a:buSzTx/>
              <a:buFont typeface="Arial"/>
              <a:buNone/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VR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모바일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게임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182" name="1.2. 프로젝트 기대 효과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4140"/>
            </a:lvl1pPr>
          </a:lstStyle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1.2.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기대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효과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83" name="3차원의 공간성…"/>
          <p:cNvSpPr txBox="1">
            <a:spLocks noGrp="1"/>
          </p:cNvSpPr>
          <p:nvPr>
            <p:ph type="body" idx="1"/>
          </p:nvPr>
        </p:nvSpPr>
        <p:spPr>
          <a:xfrm>
            <a:off x="1422400" y="2791177"/>
            <a:ext cx="11176000" cy="6060723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3차원의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공간성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현실감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VR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시장에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대한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대비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프로젝트에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대한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학습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및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경험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186" name="2.1. 프로젝트 결과물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4140"/>
            </a:lvl1pPr>
          </a:lstStyle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2.1.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결과물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87" name="VR 기기와 컨트롤러를 통해 스마트폰 게임을 플레이하는 VR 인터페이스 시스템"/>
          <p:cNvSpPr txBox="1">
            <a:spLocks noGrp="1"/>
          </p:cNvSpPr>
          <p:nvPr>
            <p:ph type="body" sz="quarter" idx="1"/>
          </p:nvPr>
        </p:nvSpPr>
        <p:spPr>
          <a:xfrm>
            <a:off x="852081" y="2749550"/>
            <a:ext cx="11560052" cy="1634639"/>
          </a:xfrm>
          <a:prstGeom prst="rect">
            <a:avLst/>
          </a:prstGeom>
        </p:spPr>
        <p:txBody>
          <a:bodyPr/>
          <a:lstStyle/>
          <a:p>
            <a:pPr>
              <a:buFont typeface="Arial" panose="020B0604020202020204" pitchFamily="34" charset="0"/>
              <a:buChar char="•"/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VR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기기와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컨트롤러를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통해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스마트폰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게임을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플레이하는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VR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인터페이스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시스템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190" name="이미지"/>
          <p:cNvGrpSpPr/>
          <p:nvPr/>
        </p:nvGrpSpPr>
        <p:grpSpPr>
          <a:xfrm>
            <a:off x="8355825" y="4672328"/>
            <a:ext cx="2951801" cy="2235746"/>
            <a:chOff x="0" y="0"/>
            <a:chExt cx="2951800" cy="2235745"/>
          </a:xfrm>
        </p:grpSpPr>
        <p:pic>
          <p:nvPicPr>
            <p:cNvPr id="189" name="이미지" descr="이미지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15900" y="139700"/>
              <a:ext cx="2520001" cy="167694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88" name="이미지" descr="이미지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951801" cy="2235746"/>
            </a:xfrm>
            <a:prstGeom prst="rect">
              <a:avLst/>
            </a:prstGeom>
            <a:effectLst/>
          </p:spPr>
        </p:pic>
      </p:grpSp>
      <p:grpSp>
        <p:nvGrpSpPr>
          <p:cNvPr id="193" name="이미지"/>
          <p:cNvGrpSpPr/>
          <p:nvPr/>
        </p:nvGrpSpPr>
        <p:grpSpPr>
          <a:xfrm>
            <a:off x="8355825" y="6912821"/>
            <a:ext cx="2951801" cy="2235746"/>
            <a:chOff x="0" y="0"/>
            <a:chExt cx="2951800" cy="2235745"/>
          </a:xfrm>
        </p:grpSpPr>
        <p:pic>
          <p:nvPicPr>
            <p:cNvPr id="192" name="이미지" descr="이미지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15900" y="139700"/>
              <a:ext cx="2520001" cy="167694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91" name="이미지" descr="이미지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951801" cy="2235746"/>
            </a:xfrm>
            <a:prstGeom prst="rect">
              <a:avLst/>
            </a:prstGeom>
            <a:effectLst/>
          </p:spPr>
        </p:pic>
      </p:grpSp>
      <p:pic>
        <p:nvPicPr>
          <p:cNvPr id="194" name="이미지" descr="이미지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02685" y="5194484"/>
            <a:ext cx="4535674" cy="2854452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캡콤에서 발매하는 1인칭 좀비 액션 어드벤쳐 호러 게임 바이오해저드"/>
          <p:cNvSpPr txBox="1"/>
          <p:nvPr/>
        </p:nvSpPr>
        <p:spPr>
          <a:xfrm>
            <a:off x="225246" y="8524283"/>
            <a:ext cx="7890552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929292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algn="ctr">
              <a:defRPr>
                <a:solidFill>
                  <a:srgbClr val="838787"/>
                </a:solidFill>
              </a:defRPr>
            </a:pPr>
            <a:r>
              <a:rPr dirty="0">
                <a:solidFill>
                  <a:srgbClr val="92929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1인칭 </a:t>
            </a:r>
            <a:r>
              <a:rPr dirty="0" err="1">
                <a:solidFill>
                  <a:srgbClr val="92929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좀비</a:t>
            </a:r>
            <a:r>
              <a:rPr dirty="0">
                <a:solidFill>
                  <a:srgbClr val="92929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solidFill>
                  <a:srgbClr val="92929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액션</a:t>
            </a:r>
            <a:r>
              <a:rPr lang="ko-KR" altLang="en-US" dirty="0">
                <a:solidFill>
                  <a:srgbClr val="838787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solidFill>
                  <a:srgbClr val="92929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어드벤쳐</a:t>
            </a:r>
            <a:r>
              <a:rPr dirty="0">
                <a:solidFill>
                  <a:srgbClr val="92929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solidFill>
                  <a:srgbClr val="92929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호러</a:t>
            </a:r>
            <a:r>
              <a:rPr dirty="0">
                <a:solidFill>
                  <a:srgbClr val="92929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solidFill>
                  <a:srgbClr val="92929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게임</a:t>
            </a:r>
            <a:r>
              <a:rPr dirty="0">
                <a:solidFill>
                  <a:srgbClr val="92929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solidFill>
                  <a:srgbClr val="929292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바이오해저드</a:t>
            </a:r>
            <a:endParaRPr dirty="0">
              <a:solidFill>
                <a:srgbClr val="929292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enie"/>
          <p:cNvSpPr txBox="1">
            <a:spLocks noGrp="1"/>
          </p:cNvSpPr>
          <p:nvPr>
            <p:ph type="body" idx="13"/>
          </p:nvPr>
        </p:nvSpPr>
        <p:spPr>
          <a:xfrm>
            <a:off x="406400" y="516342"/>
            <a:ext cx="11176000" cy="398058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198" name="2.1. 프로젝트 결과물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4140"/>
            </a:lvl1pPr>
          </a:lstStyle>
          <a:p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2.1.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결과물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99" name="Unity와 Android Studio를 연동해 게임 어플리케이션을 개발한 뒤, 안드로이드 스마트폰으로 플레이하며 HMD 및 컨트롤러와 연동시킨다."/>
          <p:cNvSpPr txBox="1">
            <a:spLocks noGrp="1"/>
          </p:cNvSpPr>
          <p:nvPr>
            <p:ph type="body" sz="half" idx="1"/>
          </p:nvPr>
        </p:nvSpPr>
        <p:spPr>
          <a:xfrm>
            <a:off x="643467" y="2663204"/>
            <a:ext cx="11260666" cy="2542847"/>
          </a:xfrm>
          <a:prstGeom prst="rect">
            <a:avLst/>
          </a:prstGeom>
        </p:spPr>
        <p:txBody>
          <a:bodyPr/>
          <a:lstStyle/>
          <a:p>
            <a:pPr>
              <a:buFont typeface="Arial" panose="020B0604020202020204" pitchFamily="34" charset="0"/>
              <a:buChar char="•"/>
              <a:defRPr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Unity와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Android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Studio를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연동해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게임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어플리케이션을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개발한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뒤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안드로이드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스마트폰으로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플레이하며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HMD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및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컨트롤러와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연동시킨다</a:t>
            </a:r>
            <a:r>
              <a:rPr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</p:txBody>
      </p:sp>
      <p:pic>
        <p:nvPicPr>
          <p:cNvPr id="200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35802" y="4584525"/>
            <a:ext cx="8675995" cy="43267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BC96DF3-DA33-40EF-8A57-90F6046DF6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A3ACAFF-4344-495F-9881-F41ED98A1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2.1.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결과물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6F9C05-635F-46B8-8D90-FBA1A0E97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구글 플레이 연동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점수 랭킹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E6DE37C-9C4A-4FB1-A927-193E864D80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859" y="4649311"/>
            <a:ext cx="6775082" cy="420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05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BC96DF3-DA33-40EF-8A57-90F6046DF6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Genie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A3ACAFF-4344-495F-9881-F41ED98A1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2.1.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결과물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6F9C05-635F-46B8-8D90-FBA1A0E97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아이템 찾기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좀비 나타나면 사살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상점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멀티 플레이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BDB8A54-AD75-409B-9BE4-B0C10D203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04" y="5930704"/>
            <a:ext cx="7207620" cy="382289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266CAF4-2E04-41B3-A74E-E3CD474962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906" y="2743200"/>
            <a:ext cx="6756265" cy="360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9812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Words>503</Words>
  <Application>Microsoft Office PowerPoint</Application>
  <PresentationFormat>사용자 지정</PresentationFormat>
  <Paragraphs>158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9" baseType="lpstr">
      <vt:lpstr>Apple SD Gothic Neo</vt:lpstr>
      <vt:lpstr>Apple SD 산돌고딕 Neo 일반체</vt:lpstr>
      <vt:lpstr>Avenir Next</vt:lpstr>
      <vt:lpstr>Avenir Next Medium</vt:lpstr>
      <vt:lpstr>BM DoHyeon OTF</vt:lpstr>
      <vt:lpstr>DIN Alternate</vt:lpstr>
      <vt:lpstr>DIN Condensed</vt:lpstr>
      <vt:lpstr>Helvetica Neue</vt:lpstr>
      <vt:lpstr>Nanum Gothic</vt:lpstr>
      <vt:lpstr>Malgun Gothic</vt:lpstr>
      <vt:lpstr>Malgun Gothic</vt:lpstr>
      <vt:lpstr>함초롬바탕</vt:lpstr>
      <vt:lpstr>Arial</vt:lpstr>
      <vt:lpstr>New_Template7</vt:lpstr>
      <vt:lpstr>PowerPoint 프레젠테이션</vt:lpstr>
      <vt:lpstr>목차</vt:lpstr>
      <vt:lpstr>1. 프로젝트 개요</vt:lpstr>
      <vt:lpstr>1.1. 프로젝트 배경 &amp; 수행 목적</vt:lpstr>
      <vt:lpstr>1.2. 프로젝트 기대 효과</vt:lpstr>
      <vt:lpstr>2.1. 프로젝트 결과물</vt:lpstr>
      <vt:lpstr>2.1. 프로젝트 결과물</vt:lpstr>
      <vt:lpstr>2.1. 프로젝트 결과물</vt:lpstr>
      <vt:lpstr>2.1. 프로젝트 결과물</vt:lpstr>
      <vt:lpstr>2.2. 관련 기술 &amp; 개발 도구</vt:lpstr>
      <vt:lpstr>2.2. 관련 기술 &amp; 개발 도구</vt:lpstr>
      <vt:lpstr>3.1. 조직도</vt:lpstr>
      <vt:lpstr>3.2. 수행 일정</vt:lpstr>
      <vt:lpstr>3.2. 수행 일정</vt:lpstr>
      <vt:lpstr>3.2. 수행일정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Zombie RO MoERa</dc:title>
  <cp:lastModifiedBy>지수민</cp:lastModifiedBy>
  <cp:revision>15</cp:revision>
  <dcterms:modified xsi:type="dcterms:W3CDTF">2018-03-22T12:51:57Z</dcterms:modified>
</cp:coreProperties>
</file>